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+xml" PartName="/ppt/slides/slide29.xml"/>
  <Override ContentType="application/vnd.openxmlformats-officedocument.presentationml.slide+xml" PartName="/ppt/slides/slide38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7.xml"/>
  <Override ContentType="application/vnd.openxmlformats-officedocument.presentationml.slide+xml" PartName="/ppt/slides/slide36.xml"/>
  <Override ContentType="application/vnd.openxmlformats-officedocument.presentationml.slide+xml" PartName="/ppt/slides/slide4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25.xml"/>
  <Override ContentType="application/vnd.openxmlformats-officedocument.presentationml.slide+xml" PartName="/ppt/slides/slide34.xml"/>
  <Override ContentType="application/vnd.openxmlformats-officedocument.presentationml.slide+xml" PartName="/ppt/slides/slide43.xml"/>
  <Override ContentType="application/vnd.openxmlformats-officedocument.theme+xml" PartName="/ppt/theme/theme1.xml"/>
  <Override ContentType="application/vnd.openxmlformats-officedocument.presentationml.slideLayout+xml" PartName="/ppt/slideLayouts/slideLayout2.xml"/>
  <Default ContentType="application/vnd.openxmlformats-package.relationships+xml" Extension="rels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slide+xml" PartName="/ppt/slides/slide23.xml"/>
  <Override ContentType="application/vnd.openxmlformats-officedocument.presentationml.slide+xml" PartName="/ppt/slides/slide32.xml"/>
  <Override ContentType="application/vnd.openxmlformats-officedocument.presentationml.slide+xml" PartName="/ppt/slides/slide4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0.xml"/>
  <Override ContentType="application/vnd.openxmlformats-officedocument.presentationml.slide+xml" PartName="/ppt/slides/slide4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+xml" PartName="/ppt/slides/slide39.xml"/>
  <Override ContentType="application/vnd.openxmlformats-officedocument.presentationml.slideLayout+xml" PartName="/ppt/slideLayouts/slideLayout7.xml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6.xml"/>
  <Override ContentType="application/vnd.openxmlformats-officedocument.presentationml.slide+xml" PartName="/ppt/slides/slide37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24.xml"/>
  <Override ContentType="application/vnd.openxmlformats-officedocument.presentationml.slide+xml" PartName="/ppt/slides/slide33.xml"/>
  <Override ContentType="application/vnd.openxmlformats-officedocument.presentationml.slide+xml" PartName="/ppt/slides/slide35.xml"/>
  <Override ContentType="application/vnd.openxmlformats-officedocument.presentationml.slide+xml" PartName="/ppt/slides/slide44.xml"/>
  <Default ContentType="image/jpeg" Extension="jpeg"/>
  <Override ContentType="application/vnd.openxmlformats-officedocument.presentationml.slideLayout+xml" PartName="/ppt/slideLayouts/slideLayout3.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22.xml"/>
  <Override ContentType="application/vnd.openxmlformats-officedocument.presentationml.slide+xml" PartName="/ppt/slides/slide31.xml"/>
  <Override ContentType="application/vnd.openxmlformats-officedocument.presentationml.slide+xml" PartName="/ppt/slides/slide42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30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7" r:id="rId40"/>
    <p:sldId id="298" r:id="rId41"/>
    <p:sldId id="299" r:id="rId42"/>
    <p:sldId id="300" r:id="rId43"/>
    <p:sldId id="301" r:id="rId44"/>
    <p:sldId id="302" r:id="rId45"/>
    <p:sldId id="305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183729B6-60CC-4055-8036-1B1D7BD7DE34}" type="datetimeFigureOut">
              <a:rPr lang="en-US" smtClean="0"/>
              <a:pPr/>
              <a:t>10/3/2018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8C100E2-3DE3-4AFE-8AE1-7599E6F5FC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javatpoint.com/printf-scan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javatpoint.com/c-if%20else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javatpoint.com/call-by-value-and-call-by-reference-in-c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239000" cy="746760"/>
          </a:xfrm>
        </p:spPr>
        <p:txBody>
          <a:bodyPr>
            <a:normAutofit/>
          </a:bodyPr>
          <a:lstStyle/>
          <a:p>
            <a:r>
              <a:rPr lang="en-IN" i="1" dirty="0" smtClean="0"/>
              <a:t>Govt. </a:t>
            </a:r>
            <a:r>
              <a:rPr lang="en-IN" i="1" dirty="0" err="1" smtClean="0"/>
              <a:t>Polytechnic,Dhangar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7239000" cy="484632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IN" sz="2800" dirty="0" smtClean="0">
                <a:solidFill>
                  <a:srgbClr val="FF0000"/>
                </a:solidFill>
              </a:rPr>
              <a:t>Power Point Presentation                                           of </a:t>
            </a:r>
          </a:p>
          <a:p>
            <a:pPr algn="ctr">
              <a:buNone/>
            </a:pPr>
            <a:r>
              <a:rPr lang="en-IN" sz="2800" dirty="0" smtClean="0">
                <a:solidFill>
                  <a:srgbClr val="FF0000"/>
                </a:solidFill>
              </a:rPr>
              <a:t>Programming In C</a:t>
            </a:r>
          </a:p>
          <a:p>
            <a:pPr>
              <a:buNone/>
            </a:pPr>
            <a:endParaRPr lang="en-IN" dirty="0" smtClean="0"/>
          </a:p>
          <a:p>
            <a:pPr algn="ctr">
              <a:buNone/>
            </a:pPr>
            <a:r>
              <a:rPr lang="en-IN" sz="2800" dirty="0" smtClean="0">
                <a:solidFill>
                  <a:srgbClr val="FF0000"/>
                </a:solidFill>
              </a:rPr>
              <a:t>Submitted By:-</a:t>
            </a:r>
          </a:p>
          <a:p>
            <a:pPr algn="ctr">
              <a:buNone/>
            </a:pPr>
            <a:r>
              <a:rPr lang="en-IN" sz="2800" smtClean="0">
                <a:solidFill>
                  <a:srgbClr val="FF0000"/>
                </a:solidFill>
              </a:rPr>
              <a:t>(Ms</a:t>
            </a:r>
            <a:r>
              <a:rPr lang="en-IN" sz="2800" dirty="0" smtClean="0">
                <a:solidFill>
                  <a:srgbClr val="FF0000"/>
                </a:solidFill>
              </a:rPr>
              <a:t>. </a:t>
            </a:r>
            <a:r>
              <a:rPr lang="en-IN" sz="2800" dirty="0" err="1" smtClean="0">
                <a:solidFill>
                  <a:srgbClr val="FF0000"/>
                </a:solidFill>
              </a:rPr>
              <a:t>Khushboo</a:t>
            </a:r>
            <a:r>
              <a:rPr lang="en-IN" sz="2800" dirty="0" smtClean="0">
                <a:solidFill>
                  <a:srgbClr val="FF0000"/>
                </a:solidFill>
              </a:rPr>
              <a:t>)</a:t>
            </a:r>
            <a:endParaRPr lang="en-US" sz="28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Input/ output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scanf() Function: is used for input. It reads the input data from console.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scanf(“format string”,argument_list);</a:t>
            </a:r>
          </a:p>
          <a:p>
            <a:endParaRPr lang="en-US" dirty="0" smtClean="0"/>
          </a:p>
          <a:p>
            <a:r>
              <a:rPr lang="en-US" dirty="0" smtClean="0"/>
              <a:t>Note:-See more example of input-output function on:-</a:t>
            </a:r>
          </a:p>
          <a:p>
            <a:r>
              <a:rPr lang="en-US" dirty="0" smtClean="0">
                <a:solidFill>
                  <a:schemeClr val="accent2"/>
                </a:solidFill>
                <a:hlinkClick r:id="rId2"/>
              </a:rPr>
              <a:t>www.javatpoint.com/printf-scanf</a:t>
            </a:r>
          </a:p>
          <a:p>
            <a:endParaRPr lang="en-US" dirty="0" smtClean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94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Data types in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There are four types of data types in C language.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2590800"/>
          <a:ext cx="74676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522376">
                <a:tc>
                  <a:txBody>
                    <a:bodyPr/>
                    <a:lstStyle/>
                    <a:p>
                      <a:r>
                        <a:rPr lang="en-US" dirty="0" smtClean="0"/>
                        <a:t>Types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Types</a:t>
                      </a:r>
                      <a:endParaRPr lang="en-US" dirty="0"/>
                    </a:p>
                  </a:txBody>
                  <a:tcPr/>
                </a:tc>
              </a:tr>
              <a:tr h="574256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Basic Data Type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int, char, float, double</a:t>
                      </a:r>
                    </a:p>
                  </a:txBody>
                  <a:tcPr marL="47625" marR="47625" marT="66675" marB="66675"/>
                </a:tc>
              </a:tr>
              <a:tr h="574256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Derived Data Type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array, pointer, structure, union</a:t>
                      </a:r>
                    </a:p>
                  </a:txBody>
                  <a:tcPr marL="47625" marR="47625" marT="66675" marB="66675"/>
                </a:tc>
              </a:tr>
              <a:tr h="574256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Enumeration Data Type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enum</a:t>
                      </a:r>
                    </a:p>
                  </a:txBody>
                  <a:tcPr marL="47625" marR="47625" marT="66675" marB="66675"/>
                </a:tc>
              </a:tr>
              <a:tr h="574256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Void Data Type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void</a:t>
                      </a:r>
                    </a:p>
                  </a:txBody>
                  <a:tcPr marL="47625" marR="47625" marT="66675" marB="66675"/>
                </a:tc>
              </a:tr>
            </a:tbl>
          </a:graphicData>
        </a:graphic>
      </p:graphicFrame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80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239000" cy="9144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Keywords in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 keyword is a </a:t>
            </a:r>
            <a:r>
              <a:rPr lang="en-US" b="1" dirty="0" smtClean="0"/>
              <a:t>reserved word</a:t>
            </a:r>
            <a:r>
              <a:rPr lang="en-US" dirty="0" smtClean="0"/>
              <a:t>. You cannot use it as a variable name, constant name etc.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There are 32 keywords in C language as given below: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3810000"/>
          <a:ext cx="7696201" cy="225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900741"/>
                <a:gridCol w="1016480"/>
                <a:gridCol w="871268"/>
                <a:gridCol w="1161690"/>
                <a:gridCol w="925722"/>
                <a:gridCol w="952950"/>
                <a:gridCol w="952950"/>
              </a:tblGrid>
              <a:tr h="705836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auto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break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case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char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const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continue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default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do</a:t>
                      </a:r>
                    </a:p>
                  </a:txBody>
                  <a:tcPr marL="47625" marR="47625" marT="66675" marB="66675"/>
                </a:tc>
              </a:tr>
              <a:tr h="421924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double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else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enum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extern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float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for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goto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if</a:t>
                      </a:r>
                    </a:p>
                  </a:txBody>
                  <a:tcPr marL="47625" marR="47625" marT="66675" marB="66675"/>
                </a:tc>
              </a:tr>
              <a:tr h="421924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int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long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register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return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short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signed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sizeof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static</a:t>
                      </a:r>
                    </a:p>
                  </a:txBody>
                  <a:tcPr marL="47625" marR="47625" marT="66675" marB="66675"/>
                </a:tc>
              </a:tr>
              <a:tr h="705836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struct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switch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typedef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union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unsigned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void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volatile</a:t>
                      </a:r>
                    </a:p>
                  </a:txBody>
                  <a:tcPr marL="47625" marR="47625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while</a:t>
                      </a:r>
                    </a:p>
                  </a:txBody>
                  <a:tcPr marL="47625" marR="47625" marT="66675" marB="66675"/>
                </a:tc>
              </a:tr>
            </a:tbl>
          </a:graphicData>
        </a:graphic>
      </p:graphicFrame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Operators in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880"/>
            <a:ext cx="7239000" cy="484632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There are following types of operators to perform different types of operations in C language.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Arithmetic Operators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Relational Operators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Shift Operators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Logical Operators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Bitwise Operators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Ternary or Conditional Operators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Assignment Operator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Misc Operator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94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7696200" cy="105156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Control statement in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239000" cy="484632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if-else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switch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loops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do-while loop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while loop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for loop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break 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continue</a:t>
            </a:r>
          </a:p>
          <a:p>
            <a:pPr marL="514350" indent="-514350">
              <a:buFont typeface="+mj-lt"/>
              <a:buAutoNum type="arabicParenR"/>
            </a:pP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42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 if else statement:-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There are many ways to use if statement in C language: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If statement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If-else statement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If else-if ladder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Nested if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if statement</a:t>
            </a:r>
            <a:r>
              <a:rPr lang="en-US" dirty="0" smtClean="0"/>
              <a:t>:-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3480"/>
            <a:ext cx="7239000" cy="48463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 if statement is used to execute the code if condition is true.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syntax:-</a:t>
            </a:r>
          </a:p>
          <a:p>
            <a:pPr>
              <a:buNone/>
            </a:pPr>
            <a:r>
              <a:rPr lang="en-US" dirty="0" smtClean="0"/>
              <a:t>if(expression){</a:t>
            </a:r>
          </a:p>
          <a:p>
            <a:pPr>
              <a:buNone/>
            </a:pPr>
            <a:r>
              <a:rPr lang="en-US" dirty="0" smtClean="0"/>
              <a:t>//code to be execute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32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If else statement:-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48463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 if-else statement is used to execute the code if condition is true or false.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Syntax:</a:t>
            </a:r>
          </a:p>
          <a:p>
            <a:pPr>
              <a:buNone/>
            </a:pPr>
            <a:r>
              <a:rPr lang="en-US" b="1" dirty="0" smtClean="0"/>
              <a:t>if</a:t>
            </a:r>
            <a:r>
              <a:rPr lang="en-US" dirty="0" smtClean="0"/>
              <a:t>(expression){  </a:t>
            </a:r>
          </a:p>
          <a:p>
            <a:pPr>
              <a:buNone/>
            </a:pPr>
            <a:r>
              <a:rPr lang="en-US" dirty="0" smtClean="0"/>
              <a:t>//code to be executed if condition is true  </a:t>
            </a:r>
          </a:p>
          <a:p>
            <a:pPr>
              <a:buNone/>
            </a:pPr>
            <a:r>
              <a:rPr lang="en-US" dirty="0" smtClean="0"/>
              <a:t>}</a:t>
            </a:r>
            <a:r>
              <a:rPr lang="en-US" b="1" dirty="0" smtClean="0"/>
              <a:t>else</a:t>
            </a:r>
            <a:r>
              <a:rPr lang="en-US" dirty="0" smtClean="0"/>
              <a:t>{  </a:t>
            </a:r>
          </a:p>
          <a:p>
            <a:pPr>
              <a:buNone/>
            </a:pPr>
            <a:r>
              <a:rPr lang="en-US" dirty="0" smtClean="0"/>
              <a:t>//code to be executed if condition is false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32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if else-if ladder Statement:-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7239000" cy="48463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Syntax:  </a:t>
            </a:r>
          </a:p>
          <a:p>
            <a:pPr>
              <a:buNone/>
            </a:pPr>
            <a:r>
              <a:rPr lang="en-US" b="1" dirty="0" smtClean="0"/>
              <a:t>if</a:t>
            </a:r>
            <a:r>
              <a:rPr lang="en-US" dirty="0" smtClean="0"/>
              <a:t>(condition1){  </a:t>
            </a:r>
          </a:p>
          <a:p>
            <a:pPr>
              <a:buNone/>
            </a:pPr>
            <a:r>
              <a:rPr lang="en-US" dirty="0" smtClean="0"/>
              <a:t>//code to be executed if condition1 is true  </a:t>
            </a:r>
          </a:p>
          <a:p>
            <a:pPr>
              <a:buNone/>
            </a:pPr>
            <a:r>
              <a:rPr lang="en-US" dirty="0" smtClean="0"/>
              <a:t>}</a:t>
            </a:r>
            <a:r>
              <a:rPr lang="en-US" b="1" dirty="0" smtClean="0"/>
              <a:t>else</a:t>
            </a:r>
            <a:r>
              <a:rPr lang="en-US" dirty="0" smtClean="0"/>
              <a:t> </a:t>
            </a:r>
            <a:r>
              <a:rPr lang="en-US" b="1" dirty="0" smtClean="0"/>
              <a:t>if</a:t>
            </a:r>
            <a:r>
              <a:rPr lang="en-US" dirty="0" smtClean="0"/>
              <a:t>(condition2){  </a:t>
            </a:r>
          </a:p>
          <a:p>
            <a:pPr>
              <a:buNone/>
            </a:pPr>
            <a:r>
              <a:rPr lang="en-US" dirty="0" smtClean="0"/>
              <a:t>//code to be executed if condition2 is true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pPr>
              <a:buNone/>
            </a:pPr>
            <a:r>
              <a:rPr lang="en-US" b="1" dirty="0" smtClean="0"/>
              <a:t>else</a:t>
            </a:r>
            <a:r>
              <a:rPr lang="en-US" dirty="0" smtClean="0"/>
              <a:t> </a:t>
            </a:r>
            <a:r>
              <a:rPr lang="en-US" b="1" dirty="0" smtClean="0"/>
              <a:t>if</a:t>
            </a:r>
            <a:r>
              <a:rPr lang="en-US" dirty="0" smtClean="0"/>
              <a:t>(condition3){  </a:t>
            </a:r>
          </a:p>
          <a:p>
            <a:pPr>
              <a:buNone/>
            </a:pPr>
            <a:r>
              <a:rPr lang="en-US" dirty="0" smtClean="0"/>
              <a:t>//code to be executed if condition3 is true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pPr>
              <a:buNone/>
            </a:pPr>
            <a:r>
              <a:rPr lang="en-US" dirty="0" smtClean="0"/>
              <a:t>...  </a:t>
            </a:r>
          </a:p>
          <a:p>
            <a:pPr>
              <a:buNone/>
            </a:pPr>
            <a:r>
              <a:rPr lang="en-US" b="1" dirty="0" smtClean="0"/>
              <a:t>else</a:t>
            </a:r>
            <a:r>
              <a:rPr lang="en-US" dirty="0" smtClean="0"/>
              <a:t>{  </a:t>
            </a:r>
          </a:p>
          <a:p>
            <a:pPr>
              <a:buNone/>
            </a:pPr>
            <a:r>
              <a:rPr lang="en-US" dirty="0" smtClean="0"/>
              <a:t>//code to be executed if all the conditions are false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endParaRPr lang="en-US" dirty="0" smtClean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6019800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 Switch Statement:-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7239000" cy="484632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b="1" dirty="0" smtClean="0"/>
              <a:t>Syntax:</a:t>
            </a:r>
          </a:p>
          <a:p>
            <a:pPr>
              <a:buNone/>
            </a:pPr>
            <a:r>
              <a:rPr lang="en-US" b="1" dirty="0" smtClean="0"/>
              <a:t>switch</a:t>
            </a:r>
            <a:r>
              <a:rPr lang="en-US" dirty="0" smtClean="0"/>
              <a:t>(expression){    </a:t>
            </a:r>
          </a:p>
          <a:p>
            <a:pPr>
              <a:buNone/>
            </a:pPr>
            <a:r>
              <a:rPr lang="en-US" b="1" dirty="0" smtClean="0"/>
              <a:t>case</a:t>
            </a:r>
            <a:r>
              <a:rPr lang="en-US" dirty="0" smtClean="0"/>
              <a:t> value1:    </a:t>
            </a:r>
          </a:p>
          <a:p>
            <a:pPr>
              <a:buNone/>
            </a:pPr>
            <a:r>
              <a:rPr lang="en-US" dirty="0" smtClean="0"/>
              <a:t> //code to be executed;    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b="1" dirty="0" smtClean="0"/>
              <a:t>break</a:t>
            </a:r>
            <a:r>
              <a:rPr lang="en-US" dirty="0" smtClean="0"/>
              <a:t>;  //optional  </a:t>
            </a:r>
          </a:p>
          <a:p>
            <a:pPr>
              <a:buNone/>
            </a:pPr>
            <a:r>
              <a:rPr lang="en-US" b="1" dirty="0" smtClean="0"/>
              <a:t>case</a:t>
            </a:r>
            <a:r>
              <a:rPr lang="en-US" dirty="0" smtClean="0"/>
              <a:t> value2:    </a:t>
            </a:r>
          </a:p>
          <a:p>
            <a:pPr>
              <a:buNone/>
            </a:pPr>
            <a:r>
              <a:rPr lang="en-US" dirty="0" smtClean="0"/>
              <a:t> //code to be executed;    </a:t>
            </a:r>
          </a:p>
          <a:p>
            <a:pPr>
              <a:buNone/>
            </a:pPr>
            <a:r>
              <a:rPr lang="en-US" dirty="0" smtClean="0"/>
              <a:t> </a:t>
            </a:r>
            <a:r>
              <a:rPr lang="en-US" b="1" dirty="0" smtClean="0"/>
              <a:t>break</a:t>
            </a:r>
            <a:r>
              <a:rPr lang="en-US" dirty="0" smtClean="0"/>
              <a:t>;  //optional  </a:t>
            </a:r>
          </a:p>
          <a:p>
            <a:pPr>
              <a:buNone/>
            </a:pPr>
            <a:r>
              <a:rPr lang="en-US" dirty="0" smtClean="0"/>
              <a:t>......    </a:t>
            </a:r>
          </a:p>
          <a:p>
            <a:pPr>
              <a:buNone/>
            </a:pPr>
            <a:r>
              <a:rPr lang="en-US" b="1" dirty="0" smtClean="0"/>
              <a:t>default</a:t>
            </a:r>
            <a:r>
              <a:rPr lang="en-US" dirty="0" smtClean="0"/>
              <a:t>:     </a:t>
            </a:r>
          </a:p>
          <a:p>
            <a:pPr>
              <a:buNone/>
            </a:pPr>
            <a:r>
              <a:rPr lang="en-US" dirty="0" smtClean="0"/>
              <a:t> code to be executed </a:t>
            </a:r>
            <a:r>
              <a:rPr lang="en-US" b="1" dirty="0" smtClean="0"/>
              <a:t>if</a:t>
            </a:r>
            <a:r>
              <a:rPr lang="en-US" dirty="0" smtClean="0"/>
              <a:t> all cases are not matched;    </a:t>
            </a:r>
          </a:p>
          <a:p>
            <a:pPr>
              <a:buNone/>
            </a:pPr>
            <a:r>
              <a:rPr lang="en-US" dirty="0" smtClean="0"/>
              <a:t>}    </a:t>
            </a:r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7539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239000" cy="74676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What is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 is mother language of all programming language.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is a popular computer programming language.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is procedure-oriented programming language.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is also called mid level programming language.</a:t>
            </a:r>
          </a:p>
          <a:p>
            <a:endParaRPr lang="en-US" dirty="0"/>
          </a:p>
        </p:txBody>
      </p:sp>
      <p:pic>
        <p:nvPicPr>
          <p:cNvPr id="4" name="Picture 3" descr="banner_c_programmi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066800"/>
            <a:ext cx="6337300" cy="1231900"/>
          </a:xfrm>
          <a:prstGeom prst="rect">
            <a:avLst/>
          </a:prstGeom>
        </p:spPr>
      </p:pic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46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Loops in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239000" cy="48463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Loops are used to execute a block of code or a part of program of the program several times.</a:t>
            </a:r>
          </a:p>
          <a:p>
            <a:pPr>
              <a:buNone/>
            </a:pPr>
            <a:r>
              <a:rPr lang="en-US" b="1" i="1" dirty="0" smtClean="0"/>
              <a:t>Types of loops in C language:-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There are 3 types of loops in c language.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do while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while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for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do-while loop in C:-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It is better if you have to execute the code at least once.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Syntax:-</a:t>
            </a:r>
          </a:p>
          <a:p>
            <a:pPr>
              <a:buNone/>
            </a:pPr>
            <a:r>
              <a:rPr lang="en-US" b="1" dirty="0" smtClean="0"/>
              <a:t>do</a:t>
            </a:r>
            <a:r>
              <a:rPr lang="en-US" dirty="0" smtClean="0"/>
              <a:t>{  </a:t>
            </a:r>
          </a:p>
          <a:p>
            <a:pPr>
              <a:buNone/>
            </a:pPr>
            <a:r>
              <a:rPr lang="en-US" dirty="0" smtClean="0"/>
              <a:t>//code to be executed  </a:t>
            </a:r>
          </a:p>
          <a:p>
            <a:pPr>
              <a:buNone/>
            </a:pPr>
            <a:r>
              <a:rPr lang="en-US" dirty="0" smtClean="0"/>
              <a:t>}</a:t>
            </a:r>
            <a:r>
              <a:rPr lang="en-US" b="1" dirty="0" smtClean="0"/>
              <a:t>while</a:t>
            </a:r>
            <a:r>
              <a:rPr lang="en-US" dirty="0" smtClean="0"/>
              <a:t>(condition); </a:t>
            </a:r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while loop in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It is better if number of iteration is not known by the user.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Syntax:-</a:t>
            </a:r>
          </a:p>
          <a:p>
            <a:pPr>
              <a:buNone/>
            </a:pPr>
            <a:r>
              <a:rPr lang="en-US" b="1" dirty="0" smtClean="0"/>
              <a:t>while</a:t>
            </a:r>
            <a:r>
              <a:rPr lang="en-US" dirty="0" smtClean="0"/>
              <a:t>(condition){  </a:t>
            </a:r>
          </a:p>
          <a:p>
            <a:pPr>
              <a:buNone/>
            </a:pPr>
            <a:r>
              <a:rPr lang="en-US" dirty="0" smtClean="0"/>
              <a:t>//code to be executed  </a:t>
            </a:r>
          </a:p>
          <a:p>
            <a:pPr>
              <a:buNone/>
            </a:pPr>
            <a:r>
              <a:rPr lang="en-US" dirty="0" smtClean="0"/>
              <a:t>} </a:t>
            </a:r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8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For loop in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It is good if number of iteration is known by the user.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Syntax:-</a:t>
            </a:r>
          </a:p>
          <a:p>
            <a:pPr>
              <a:buNone/>
            </a:pPr>
            <a:r>
              <a:rPr lang="en-US" b="1" dirty="0" smtClean="0"/>
              <a:t>for</a:t>
            </a:r>
            <a:r>
              <a:rPr lang="en-US" dirty="0" smtClean="0"/>
              <a:t>(initialization;condition;incr/decr){  </a:t>
            </a:r>
          </a:p>
          <a:p>
            <a:pPr>
              <a:buNone/>
            </a:pPr>
            <a:r>
              <a:rPr lang="en-US" dirty="0" smtClean="0"/>
              <a:t>//code to be executed  </a:t>
            </a:r>
          </a:p>
          <a:p>
            <a:pPr>
              <a:buNone/>
            </a:pPr>
            <a:r>
              <a:rPr lang="en-US" dirty="0" smtClean="0"/>
              <a:t>} </a:t>
            </a:r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 break statement:-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 it is used to break the execution of loop (while, do while and for) and switch case.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Syntax:-</a:t>
            </a:r>
          </a:p>
          <a:p>
            <a:pPr>
              <a:buNone/>
            </a:pPr>
            <a:r>
              <a:rPr lang="en-US" dirty="0" smtClean="0"/>
              <a:t>jump-statement;  </a:t>
            </a:r>
          </a:p>
          <a:p>
            <a:pPr>
              <a:buNone/>
            </a:pPr>
            <a:r>
              <a:rPr lang="en-US" b="1" dirty="0" smtClean="0"/>
              <a:t>break</a:t>
            </a:r>
            <a:r>
              <a:rPr lang="en-US" dirty="0" smtClean="0"/>
              <a:t>;  </a:t>
            </a:r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715000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Continue statement in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239000" cy="48463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it is used to continue the execution of loop (while, do while and for). It is used with </a:t>
            </a:r>
            <a:r>
              <a:rPr lang="en-US" i="1" dirty="0" smtClean="0"/>
              <a:t>if condition</a:t>
            </a:r>
            <a:r>
              <a:rPr lang="en-US" dirty="0" smtClean="0"/>
              <a:t> within the loop.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Syntax:-</a:t>
            </a:r>
          </a:p>
          <a:p>
            <a:pPr>
              <a:buNone/>
            </a:pPr>
            <a:r>
              <a:rPr lang="en-US" dirty="0" smtClean="0"/>
              <a:t>jump-statement;  </a:t>
            </a:r>
          </a:p>
          <a:p>
            <a:pPr>
              <a:buNone/>
            </a:pPr>
            <a:r>
              <a:rPr lang="en-US" b="1" dirty="0" smtClean="0"/>
              <a:t>continue</a:t>
            </a:r>
            <a:r>
              <a:rPr lang="en-US" dirty="0" smtClean="0"/>
              <a:t>;  </a:t>
            </a:r>
          </a:p>
          <a:p>
            <a:pPr>
              <a:buNone/>
            </a:pPr>
            <a:r>
              <a:rPr lang="en-US" dirty="0" smtClean="0"/>
              <a:t>Note:- you can see the example of above all control statements on. </a:t>
            </a:r>
            <a:r>
              <a:rPr lang="en-US" dirty="0" smtClean="0">
                <a:hlinkClick r:id="rId2"/>
              </a:rPr>
              <a:t>www.javatpoint.com/c-if else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4675" y="5867400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05156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Functions in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To perform any task, we can create function. A function can be called many times. It provides </a:t>
            </a:r>
            <a:r>
              <a:rPr lang="en-US" i="1" dirty="0" smtClean="0"/>
              <a:t>modularity </a:t>
            </a:r>
            <a:r>
              <a:rPr lang="en-US" dirty="0" smtClean="0"/>
              <a:t>and code </a:t>
            </a:r>
            <a:r>
              <a:rPr lang="en-US" i="1" dirty="0" smtClean="0"/>
              <a:t>reusability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Advantage of function:-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Code Resuability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Code optimization</a:t>
            </a:r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Syntax to declare function:-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484632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return_type function_name(data_type parameter...){  </a:t>
            </a:r>
          </a:p>
          <a:p>
            <a:pPr>
              <a:buNone/>
            </a:pPr>
            <a:r>
              <a:rPr lang="en-US" dirty="0" smtClean="0"/>
              <a:t>//code to be executed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/>
              <a:t>Syntax to call function:-</a:t>
            </a:r>
          </a:p>
          <a:p>
            <a:pPr>
              <a:buNone/>
            </a:pPr>
            <a:r>
              <a:rPr lang="en-US" dirty="0" smtClean="0"/>
              <a:t>variable=function_name(arguments...);  </a:t>
            </a:r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Call by value in C language:-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7239000" cy="48463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In call by value, value being passed to the function is locally stored by the function parameter in stack memory location.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 If you change the value of function parameter, it is changed for the current function only. </a:t>
            </a:r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It will not change the value of variable inside the caller method such as main().</a:t>
            </a:r>
            <a:endParaRPr lang="en-US" sz="2800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43600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7239000" cy="243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call by value:-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7239000" cy="5486400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600" dirty="0" smtClean="0"/>
          </a:p>
          <a:p>
            <a:endParaRPr lang="en-US" sz="1600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875" y="6248400"/>
            <a:ext cx="1812925" cy="4944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1066800"/>
            <a:ext cx="7239000" cy="49530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#include &lt;stdio.h&gt;  </a:t>
            </a:r>
          </a:p>
          <a:p>
            <a:pPr>
              <a:buNone/>
            </a:pPr>
            <a:r>
              <a:rPr lang="en-US" dirty="0" smtClean="0"/>
              <a:t>#include &lt;conio.h&gt;  </a:t>
            </a:r>
          </a:p>
          <a:p>
            <a:pPr>
              <a:buNone/>
            </a:pPr>
            <a:r>
              <a:rPr lang="en-US" b="1" dirty="0" smtClean="0"/>
              <a:t>void</a:t>
            </a:r>
            <a:r>
              <a:rPr lang="en-US" dirty="0" smtClean="0"/>
              <a:t> change(</a:t>
            </a:r>
            <a:r>
              <a:rPr lang="en-US" b="1" dirty="0" smtClean="0"/>
              <a:t>int</a:t>
            </a:r>
            <a:r>
              <a:rPr lang="en-US" dirty="0" smtClean="0"/>
              <a:t> num) {  </a:t>
            </a:r>
          </a:p>
          <a:p>
            <a:pPr>
              <a:buNone/>
            </a:pPr>
            <a:r>
              <a:rPr lang="en-US" dirty="0" smtClean="0"/>
              <a:t>    printf("Before adding value inside function num=%d \</a:t>
            </a:r>
            <a:r>
              <a:rPr lang="en-US" dirty="0" err="1" smtClean="0"/>
              <a:t>n",num</a:t>
            </a:r>
            <a:r>
              <a:rPr lang="en-US" dirty="0" smtClean="0"/>
              <a:t>);  </a:t>
            </a:r>
          </a:p>
          <a:p>
            <a:pPr>
              <a:buNone/>
            </a:pPr>
            <a:r>
              <a:rPr lang="en-US" dirty="0" smtClean="0"/>
              <a:t>    num=num+100;  </a:t>
            </a:r>
          </a:p>
          <a:p>
            <a:pPr>
              <a:buNone/>
            </a:pPr>
            <a:r>
              <a:rPr lang="en-US" dirty="0" smtClean="0"/>
              <a:t>    printf("After adding value inside function num=%d \n", num);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pPr>
              <a:buNone/>
            </a:pPr>
            <a:r>
              <a:rPr lang="en-US" dirty="0" smtClean="0"/>
              <a:t>  </a:t>
            </a:r>
            <a:r>
              <a:rPr lang="en-US" b="1" dirty="0" smtClean="0"/>
              <a:t>int</a:t>
            </a:r>
            <a:r>
              <a:rPr lang="en-US" dirty="0" smtClean="0"/>
              <a:t> main() {  </a:t>
            </a:r>
          </a:p>
          <a:p>
            <a:pPr>
              <a:buNone/>
            </a:pPr>
            <a:r>
              <a:rPr lang="en-US" dirty="0" smtClean="0"/>
              <a:t>    </a:t>
            </a:r>
            <a:r>
              <a:rPr lang="en-US" b="1" dirty="0" smtClean="0"/>
              <a:t>int</a:t>
            </a:r>
            <a:r>
              <a:rPr lang="en-US" dirty="0" smtClean="0"/>
              <a:t> x=100;  </a:t>
            </a:r>
          </a:p>
          <a:p>
            <a:pPr>
              <a:buNone/>
            </a:pPr>
            <a:r>
              <a:rPr lang="en-US" dirty="0" smtClean="0"/>
              <a:t>    clrscr();  </a:t>
            </a:r>
          </a:p>
          <a:p>
            <a:pPr>
              <a:buNone/>
            </a:pPr>
            <a:r>
              <a:rPr lang="en-US" dirty="0" smtClean="0"/>
              <a:t>   printf("Before function call x=%d \n", x);  </a:t>
            </a:r>
          </a:p>
          <a:p>
            <a:pPr>
              <a:buNone/>
            </a:pPr>
            <a:r>
              <a:rPr lang="en-US" dirty="0" smtClean="0"/>
              <a:t>    change(x);//passing value in function  </a:t>
            </a:r>
          </a:p>
          <a:p>
            <a:pPr>
              <a:buNone/>
            </a:pPr>
            <a:r>
              <a:rPr lang="en-US" dirty="0" smtClean="0"/>
              <a:t>    printf("After function call x=%d \n", x);  </a:t>
            </a:r>
          </a:p>
          <a:p>
            <a:pPr>
              <a:buNone/>
            </a:pPr>
            <a:r>
              <a:rPr lang="en-US" dirty="0" smtClean="0"/>
              <a:t>   getch();  </a:t>
            </a:r>
          </a:p>
          <a:p>
            <a:pPr>
              <a:buNone/>
            </a:pPr>
            <a:r>
              <a:rPr lang="en-US" dirty="0" smtClean="0"/>
              <a:t>    </a:t>
            </a:r>
            <a:r>
              <a:rPr lang="en-US" b="1" dirty="0" smtClean="0"/>
              <a:t>return</a:t>
            </a:r>
            <a:r>
              <a:rPr lang="en-US" dirty="0" smtClean="0"/>
              <a:t> 0;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6800"/>
            <a:ext cx="5791200" cy="8382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History of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6858000" cy="446532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 programming language was developed in 1972 by Dennis Ritchie at bell laboratories of AT&amp;T(American Telephone &amp; Telegraph), located in U.S.A.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Dennis Ritchie is known as founder of c language.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was developed to be used in UNIX Operating system.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It inherits many features of previous languages such as B and BPCL.</a:t>
            </a:r>
            <a:endParaRPr lang="en-US" dirty="0"/>
          </a:p>
        </p:txBody>
      </p:sp>
      <p:pic>
        <p:nvPicPr>
          <p:cNvPr id="4" name="Picture 3" descr="dennis_ritch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0" y="0"/>
            <a:ext cx="1952625" cy="2527670"/>
          </a:xfrm>
          <a:prstGeom prst="rect">
            <a:avLst/>
          </a:prstGeom>
        </p:spPr>
      </p:pic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75" y="152400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7239000" cy="7620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Output window :-</a:t>
            </a:r>
            <a:br>
              <a:rPr lang="en-US" i="1" dirty="0" smtClean="0"/>
            </a:b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1828800"/>
            <a:ext cx="7239000" cy="3429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Before function call x=100</a:t>
            </a:r>
          </a:p>
          <a:p>
            <a:r>
              <a:rPr lang="en-US" sz="2400" dirty="0" smtClean="0"/>
              <a:t>Before adding value inside function num=100 </a:t>
            </a:r>
          </a:p>
          <a:p>
            <a:r>
              <a:rPr lang="en-US" sz="2400" dirty="0" smtClean="0"/>
              <a:t>After adding value inside function num=200 </a:t>
            </a:r>
          </a:p>
          <a:p>
            <a:r>
              <a:rPr lang="en-US" sz="2400" dirty="0" smtClean="0"/>
              <a:t>After function call x=100</a:t>
            </a:r>
            <a:endParaRPr lang="en-US" sz="24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Call by reference in C:-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In call by reference, original value is modified because we pass reference (address).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Note : Learn Call by reference in details with example via </a:t>
            </a:r>
            <a:r>
              <a:rPr lang="en-US" dirty="0" smtClean="0">
                <a:solidFill>
                  <a:schemeClr val="accent2"/>
                </a:solidFill>
                <a:hlinkClick r:id="rId2"/>
              </a:rPr>
              <a:t>JavaTpoint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Example of call by Reference:-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5312736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1066800"/>
            <a:ext cx="7239000" cy="5562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#include &lt;stdio.h&gt;  </a:t>
            </a:r>
          </a:p>
          <a:p>
            <a:pPr>
              <a:buNone/>
            </a:pPr>
            <a:r>
              <a:rPr lang="en-US" dirty="0" smtClean="0"/>
              <a:t>#include &lt;conio.h&gt;  </a:t>
            </a:r>
          </a:p>
          <a:p>
            <a:pPr>
              <a:buNone/>
            </a:pPr>
            <a:r>
              <a:rPr lang="en-US" b="1" dirty="0" smtClean="0"/>
              <a:t>void</a:t>
            </a:r>
            <a:r>
              <a:rPr lang="en-US" dirty="0" smtClean="0"/>
              <a:t> change(</a:t>
            </a:r>
            <a:r>
              <a:rPr lang="en-US" b="1" dirty="0" smtClean="0"/>
              <a:t>int</a:t>
            </a:r>
            <a:r>
              <a:rPr lang="en-US" dirty="0" smtClean="0"/>
              <a:t> *num) {  </a:t>
            </a:r>
          </a:p>
          <a:p>
            <a:pPr>
              <a:buNone/>
            </a:pPr>
            <a:r>
              <a:rPr lang="en-US" dirty="0" smtClean="0"/>
              <a:t>    printf("Before adding value inside function num=%d \n",*num);  </a:t>
            </a:r>
          </a:p>
          <a:p>
            <a:pPr>
              <a:buNone/>
            </a:pPr>
            <a:r>
              <a:rPr lang="en-US" dirty="0" smtClean="0"/>
              <a:t>    (*num) += 100;  </a:t>
            </a:r>
          </a:p>
          <a:p>
            <a:pPr>
              <a:buNone/>
            </a:pPr>
            <a:r>
              <a:rPr lang="en-US" dirty="0" smtClean="0"/>
              <a:t>    printf("After adding value inside function num=%d \n", *num);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pPr>
              <a:buNone/>
            </a:pPr>
            <a:r>
              <a:rPr lang="en-US" dirty="0" smtClean="0"/>
              <a:t>  </a:t>
            </a:r>
          </a:p>
          <a:p>
            <a:pPr>
              <a:buNone/>
            </a:pPr>
            <a:r>
              <a:rPr lang="en-US" b="1" dirty="0" smtClean="0"/>
              <a:t>int</a:t>
            </a:r>
            <a:r>
              <a:rPr lang="en-US" dirty="0" smtClean="0"/>
              <a:t> main() {  </a:t>
            </a:r>
          </a:p>
          <a:p>
            <a:pPr>
              <a:buNone/>
            </a:pPr>
            <a:r>
              <a:rPr lang="en-US" dirty="0" smtClean="0"/>
              <a:t>    </a:t>
            </a:r>
            <a:r>
              <a:rPr lang="en-US" b="1" dirty="0" smtClean="0"/>
              <a:t>int</a:t>
            </a:r>
            <a:r>
              <a:rPr lang="en-US" dirty="0" smtClean="0"/>
              <a:t> x=100;  </a:t>
            </a:r>
          </a:p>
          <a:p>
            <a:pPr>
              <a:buNone/>
            </a:pPr>
            <a:r>
              <a:rPr lang="en-US" dirty="0" smtClean="0"/>
              <a:t>    clrscr();  </a:t>
            </a:r>
          </a:p>
          <a:p>
            <a:pPr>
              <a:buNone/>
            </a:pPr>
            <a:r>
              <a:rPr lang="en-US" dirty="0" smtClean="0"/>
              <a:t>    printf("Before function call x=%d \n", x);  </a:t>
            </a:r>
          </a:p>
          <a:p>
            <a:pPr>
              <a:buNone/>
            </a:pPr>
            <a:r>
              <a:rPr lang="en-US" dirty="0" smtClean="0"/>
              <a:t>    change(&amp;x);//passing reference in function  </a:t>
            </a:r>
          </a:p>
          <a:p>
            <a:pPr>
              <a:buNone/>
            </a:pPr>
            <a:r>
              <a:rPr lang="en-US" dirty="0" smtClean="0"/>
              <a:t>    printf("After function call x=%d \n", x);  </a:t>
            </a:r>
          </a:p>
          <a:p>
            <a:pPr>
              <a:buNone/>
            </a:pPr>
            <a:r>
              <a:rPr lang="en-US" dirty="0" smtClean="0"/>
              <a:t>  </a:t>
            </a:r>
          </a:p>
          <a:p>
            <a:pPr>
              <a:buNone/>
            </a:pPr>
            <a:r>
              <a:rPr lang="en-US" dirty="0" smtClean="0"/>
              <a:t>    getch();  </a:t>
            </a:r>
          </a:p>
          <a:p>
            <a:pPr>
              <a:buNone/>
            </a:pPr>
            <a:r>
              <a:rPr lang="en-US" dirty="0" smtClean="0"/>
              <a:t>    </a:t>
            </a:r>
            <a:r>
              <a:rPr lang="en-US" b="1" dirty="0" smtClean="0"/>
              <a:t>return</a:t>
            </a:r>
            <a:r>
              <a:rPr lang="en-US" dirty="0" smtClean="0"/>
              <a:t> 0;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pPr>
              <a:buNone/>
            </a:pPr>
            <a:endParaRPr lang="en-US" dirty="0" smtClean="0"/>
          </a:p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pic>
        <p:nvPicPr>
          <p:cNvPr id="6" name="Picture 5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7075" y="191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Output window:-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40386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57200" y="1371600"/>
            <a:ext cx="7239000" cy="4038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Before function call x=100</a:t>
            </a:r>
          </a:p>
          <a:p>
            <a:r>
              <a:rPr lang="en-US" sz="2400" dirty="0" smtClean="0"/>
              <a:t>Before adding value inside function num=100 </a:t>
            </a:r>
          </a:p>
          <a:p>
            <a:r>
              <a:rPr lang="en-US" sz="2400" dirty="0" smtClean="0"/>
              <a:t>After adding value inside function num=200 </a:t>
            </a:r>
          </a:p>
          <a:p>
            <a:r>
              <a:rPr lang="en-US" sz="2400" dirty="0" smtClean="0"/>
              <a:t>After function call x=200</a:t>
            </a:r>
          </a:p>
          <a:p>
            <a:pPr algn="ctr"/>
            <a:endParaRPr lang="en-US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Recursion in C:-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7239000" cy="484632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A function that calls itself, and doen't perform any task after function call, is know as </a:t>
            </a:r>
            <a:r>
              <a:rPr lang="en-US" b="1" dirty="0" smtClean="0"/>
              <a:t>tail recursion</a:t>
            </a:r>
            <a:r>
              <a:rPr lang="en-US" dirty="0" smtClean="0"/>
              <a:t>. In tail recursion, we generally call the same function with return statement.</a:t>
            </a:r>
          </a:p>
          <a:p>
            <a:pPr>
              <a:buFont typeface="Wingdings" pitchFamily="2" charset="2"/>
              <a:buChar char="Ø"/>
            </a:pPr>
            <a:r>
              <a:rPr lang="en-US" b="1" i="1" dirty="0" smtClean="0"/>
              <a:t>Syntax:-</a:t>
            </a:r>
          </a:p>
          <a:p>
            <a:pPr>
              <a:buNone/>
            </a:pPr>
            <a:r>
              <a:rPr lang="en-US" dirty="0" smtClean="0"/>
              <a:t>recursionfunction(){  </a:t>
            </a:r>
          </a:p>
          <a:p>
            <a:pPr>
              <a:buNone/>
            </a:pPr>
            <a:r>
              <a:rPr lang="en-US" dirty="0" smtClean="0"/>
              <a:t>  </a:t>
            </a:r>
          </a:p>
          <a:p>
            <a:pPr>
              <a:buNone/>
            </a:pPr>
            <a:r>
              <a:rPr lang="en-US" dirty="0" smtClean="0"/>
              <a:t>recursionfunction();//calling self function  </a:t>
            </a:r>
          </a:p>
          <a:p>
            <a:pPr>
              <a:buNone/>
            </a:pPr>
            <a:r>
              <a:rPr lang="en-US" dirty="0" smtClean="0"/>
              <a:t>  </a:t>
            </a:r>
          </a:p>
          <a:p>
            <a:pPr>
              <a:buNone/>
            </a:pPr>
            <a:r>
              <a:rPr lang="en-US" dirty="0" smtClean="0"/>
              <a:t>}  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Array in C:-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48463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Array in C language is a </a:t>
            </a:r>
            <a:r>
              <a:rPr lang="en-US" sz="2400" i="1" dirty="0" smtClean="0"/>
              <a:t>collection</a:t>
            </a:r>
            <a:r>
              <a:rPr lang="en-US" sz="2400" dirty="0" smtClean="0"/>
              <a:t> or </a:t>
            </a:r>
            <a:r>
              <a:rPr lang="en-US" sz="2400" i="1" dirty="0" smtClean="0"/>
              <a:t>group</a:t>
            </a:r>
            <a:r>
              <a:rPr lang="en-US" sz="2400" dirty="0" smtClean="0"/>
              <a:t> of elements (data). All the elements of array are </a:t>
            </a:r>
            <a:r>
              <a:rPr lang="en-US" sz="2400" i="1" dirty="0" smtClean="0"/>
              <a:t>homogeneous</a:t>
            </a:r>
            <a:r>
              <a:rPr lang="en-US" sz="2400" dirty="0" smtClean="0"/>
              <a:t>(similar). It has contiguous memory location.</a:t>
            </a:r>
          </a:p>
          <a:p>
            <a:pPr>
              <a:buNone/>
            </a:pPr>
            <a:r>
              <a:rPr lang="en-US" sz="2400" b="1" i="1" dirty="0" smtClean="0"/>
              <a:t>Declaration of array:-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data_type array_name[array_size];  </a:t>
            </a:r>
          </a:p>
          <a:p>
            <a:pPr>
              <a:buNone/>
            </a:pPr>
            <a:r>
              <a:rPr lang="en-US" sz="2400" dirty="0" smtClean="0"/>
              <a:t>Eg:-</a:t>
            </a:r>
          </a:p>
          <a:p>
            <a:pPr>
              <a:buFont typeface="Wingdings" pitchFamily="2" charset="2"/>
              <a:buChar char="Ø"/>
            </a:pPr>
            <a:r>
              <a:rPr lang="en-US" sz="2400" b="1" dirty="0" smtClean="0"/>
              <a:t>int</a:t>
            </a:r>
            <a:r>
              <a:rPr lang="en-US" sz="2400" dirty="0" smtClean="0"/>
              <a:t> marks[7];  </a:t>
            </a:r>
          </a:p>
          <a:p>
            <a:pPr>
              <a:buNone/>
            </a:pPr>
            <a:r>
              <a:rPr lang="en-US" sz="2400" b="1" i="1" dirty="0" smtClean="0"/>
              <a:t>Types of array:-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 smtClean="0"/>
              <a:t>1-D Array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dirty="0" smtClean="0"/>
              <a:t>2-D Array</a:t>
            </a:r>
            <a:endParaRPr lang="en-US" sz="2400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Advantage of array:-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4846320"/>
          </a:xfrm>
        </p:spPr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Code Optimization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Easy to traverse data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Easy to sort data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Random Access</a:t>
            </a: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2-D Array in C:-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7239000" cy="484632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2-d Array is represented in the form of rows and columns, also known as matrix. It is also known as </a:t>
            </a:r>
            <a:r>
              <a:rPr lang="en-US" i="1" dirty="0" smtClean="0"/>
              <a:t>array of arrays</a:t>
            </a:r>
            <a:r>
              <a:rPr lang="en-US" dirty="0" smtClean="0"/>
              <a:t> or </a:t>
            </a:r>
            <a:r>
              <a:rPr lang="en-US" i="1" dirty="0" smtClean="0"/>
              <a:t>list of arrays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i="1" dirty="0" smtClean="0">
                <a:solidFill>
                  <a:schemeClr val="accent2"/>
                </a:solidFill>
              </a:rPr>
              <a:t>Declaration of 2-d array:-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data_type array_name[size1][size2];  </a:t>
            </a:r>
          </a:p>
          <a:p>
            <a:pPr>
              <a:buNone/>
            </a:pPr>
            <a:endParaRPr lang="en-US" b="1" i="1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43600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Initialization of 2-d array:-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484632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 arr[</a:t>
            </a:r>
            <a:r>
              <a:rPr lang="en-US" dirty="0" smtClean="0">
                <a:solidFill>
                  <a:schemeClr val="accent3"/>
                </a:solidFill>
              </a:rPr>
              <a:t>3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][</a:t>
            </a:r>
            <a:r>
              <a:rPr lang="en-US" dirty="0" smtClean="0">
                <a:solidFill>
                  <a:schemeClr val="accent2"/>
                </a:solidFill>
              </a:rPr>
              <a:t>4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]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={{1,2,3,4},{2,3,4,5},{3,4,5,6}};  </a:t>
            </a:r>
            <a:r>
              <a:rPr lang="en-US" dirty="0" smtClean="0"/>
              <a:t>  </a:t>
            </a:r>
          </a:p>
          <a:p>
            <a:pPr>
              <a:buNone/>
            </a:pPr>
            <a:r>
              <a:rPr lang="en-US" b="1" i="1" dirty="0" smtClean="0"/>
              <a:t>            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C1            C2           C3         C4</a:t>
            </a:r>
          </a:p>
          <a:p>
            <a:pPr>
              <a:buNone/>
            </a:pPr>
            <a:r>
              <a:rPr lang="en-US" b="1" i="1" dirty="0" smtClean="0">
                <a:solidFill>
                  <a:schemeClr val="accent3"/>
                </a:solidFill>
              </a:rPr>
              <a:t>R1</a:t>
            </a:r>
          </a:p>
          <a:p>
            <a:pPr>
              <a:buNone/>
            </a:pPr>
            <a:endParaRPr lang="en-US" b="1" i="1" dirty="0" smtClean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chemeClr val="accent3"/>
                </a:solidFill>
              </a:rPr>
              <a:t>R2</a:t>
            </a:r>
          </a:p>
          <a:p>
            <a:pPr>
              <a:buNone/>
            </a:pPr>
            <a:endParaRPr lang="en-US" b="1" i="1" dirty="0" smtClean="0">
              <a:solidFill>
                <a:schemeClr val="accent3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chemeClr val="accent3"/>
                </a:solidFill>
              </a:rPr>
              <a:t>R3</a:t>
            </a:r>
            <a:endParaRPr lang="en-US" b="1" i="1" dirty="0">
              <a:solidFill>
                <a:schemeClr val="accent3"/>
              </a:solidFill>
            </a:endParaRPr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753966"/>
            <a:ext cx="1812925" cy="49443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2286000"/>
          <a:ext cx="5943600" cy="27432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485900"/>
                <a:gridCol w="1485900"/>
                <a:gridCol w="1485900"/>
                <a:gridCol w="1485900"/>
              </a:tblGrid>
              <a:tr h="90601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918595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918595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in c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Pointer is a user defined data_type which create the special types of variables.</a:t>
            </a:r>
          </a:p>
          <a:p>
            <a:endParaRPr lang="en-US" dirty="0" smtClean="0"/>
          </a:p>
          <a:p>
            <a:r>
              <a:rPr lang="en-US" dirty="0" smtClean="0"/>
              <a:t>It can hold the address of primitive data type like int, char, float, double or user define datatypes  like function, pointer etc.</a:t>
            </a:r>
          </a:p>
          <a:p>
            <a:endParaRPr lang="en-US" dirty="0" smtClean="0"/>
          </a:p>
          <a:p>
            <a:r>
              <a:rPr lang="en-US" dirty="0" smtClean="0"/>
              <a:t>it is used to retrieving strings, trees etc. and used with arrays, structures and functions.</a:t>
            </a:r>
          </a:p>
          <a:p>
            <a:endParaRPr lang="en-US" dirty="0"/>
          </a:p>
        </p:txBody>
      </p:sp>
      <p:pic>
        <p:nvPicPr>
          <p:cNvPr id="6" name="Picture 5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875" y="6096000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c programming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3991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000"/>
                <a:gridCol w="2413000"/>
                <a:gridCol w="241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Language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Developed By</a:t>
                      </a:r>
                      <a:endParaRPr lang="en-US" dirty="0"/>
                    </a:p>
                  </a:txBody>
                  <a:tcPr marL="80886" marR="8088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ALGOL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1960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International Group</a:t>
                      </a:r>
                      <a:endParaRPr lang="en-US" dirty="0"/>
                    </a:p>
                  </a:txBody>
                  <a:tcPr marL="80886" marR="8088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BPCL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1967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Martin</a:t>
                      </a:r>
                      <a:r>
                        <a:rPr lang="en-US" baseline="0" dirty="0" smtClean="0"/>
                        <a:t> Richards</a:t>
                      </a:r>
                      <a:endParaRPr lang="en-US" dirty="0"/>
                    </a:p>
                  </a:txBody>
                  <a:tcPr marL="80886" marR="8088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1970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Ken Thompson</a:t>
                      </a:r>
                      <a:endParaRPr lang="en-US" dirty="0"/>
                    </a:p>
                  </a:txBody>
                  <a:tcPr marL="80886" marR="8088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Traditional C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1972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Dennis Ritchie</a:t>
                      </a:r>
                      <a:endParaRPr lang="en-US" dirty="0"/>
                    </a:p>
                  </a:txBody>
                  <a:tcPr marL="80886" marR="8088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 &amp; R C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1978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Kernighan &amp; Dennis Ritchie</a:t>
                      </a:r>
                      <a:endParaRPr lang="en-US" dirty="0"/>
                    </a:p>
                  </a:txBody>
                  <a:tcPr marL="80886" marR="8088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ANSI C</a:t>
                      </a:r>
                      <a:endParaRPr lang="en-US" dirty="0"/>
                    </a:p>
                  </a:txBody>
                  <a:tcPr marL="80886" marR="80886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1989</a:t>
                      </a:r>
                    </a:p>
                  </a:txBody>
                  <a:tcPr marL="42128" marR="42128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ANSI Committee</a:t>
                      </a:r>
                    </a:p>
                  </a:txBody>
                  <a:tcPr marL="42128" marR="42128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ANSI/ISO C</a:t>
                      </a:r>
                    </a:p>
                  </a:txBody>
                  <a:tcPr marL="42128" marR="42128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1990</a:t>
                      </a:r>
                    </a:p>
                  </a:txBody>
                  <a:tcPr marL="42128" marR="42128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ISO Committee</a:t>
                      </a:r>
                    </a:p>
                  </a:txBody>
                  <a:tcPr marL="42128" marR="42128" marT="66675" marB="66675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C99</a:t>
                      </a:r>
                    </a:p>
                  </a:txBody>
                  <a:tcPr marL="42128" marR="42128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1999</a:t>
                      </a:r>
                    </a:p>
                  </a:txBody>
                  <a:tcPr marL="42128" marR="42128" marT="66675" marB="6667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Standardization Committee</a:t>
                      </a:r>
                    </a:p>
                  </a:txBody>
                  <a:tcPr marL="42128" marR="42128" marT="66675" marB="66675"/>
                </a:tc>
              </a:tr>
            </a:tbl>
          </a:graphicData>
        </a:graphic>
      </p:graphicFrame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 of pointer in 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Pointer reduces the code and improves the performance.</a:t>
            </a:r>
          </a:p>
          <a:p>
            <a:endParaRPr lang="en-US" dirty="0" smtClean="0"/>
          </a:p>
          <a:p>
            <a:r>
              <a:rPr lang="en-US" dirty="0" smtClean="0"/>
              <a:t>We can return multiple values from function using pointer.</a:t>
            </a:r>
          </a:p>
          <a:p>
            <a:endParaRPr lang="en-US" dirty="0" smtClean="0"/>
          </a:p>
          <a:p>
            <a:r>
              <a:rPr lang="en-US" dirty="0" smtClean="0"/>
              <a:t>It make you able to access any memory location in the computer’s memory.</a:t>
            </a:r>
            <a:endParaRPr lang="en-US" dirty="0"/>
          </a:p>
        </p:txBody>
      </p:sp>
      <p:pic>
        <p:nvPicPr>
          <p:cNvPr id="6" name="Picture 5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875" y="5830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 used in pointer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286000"/>
          <a:ext cx="7239000" cy="2133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286000"/>
                <a:gridCol w="2540000"/>
                <a:gridCol w="2413000"/>
              </a:tblGrid>
              <a:tr h="40933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ndalus" pitchFamily="18" charset="-78"/>
                          <a:cs typeface="Andalus" pitchFamily="18" charset="-78"/>
                        </a:rPr>
                        <a:t>Symbol</a:t>
                      </a:r>
                      <a:endParaRPr lang="en-US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ndalus" pitchFamily="18" charset="-78"/>
                          <a:cs typeface="Andalus" pitchFamily="18" charset="-78"/>
                        </a:rPr>
                        <a:t>Name</a:t>
                      </a:r>
                      <a:endParaRPr lang="en-US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ndalus" pitchFamily="18" charset="-78"/>
                          <a:cs typeface="Andalus" pitchFamily="18" charset="-78"/>
                        </a:rPr>
                        <a:t>Description</a:t>
                      </a:r>
                      <a:endParaRPr lang="en-US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1013530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&amp; (ampersand sign)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address of operator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determines the address of a variable.</a:t>
                      </a:r>
                    </a:p>
                  </a:txBody>
                  <a:tcPr marL="47625" marR="47625" marT="47625" marB="47625"/>
                </a:tc>
              </a:tr>
              <a:tr h="710733"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* (asterisk sign)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indirection operator</a:t>
                      </a: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b="0" i="0" dirty="0">
                          <a:solidFill>
                            <a:srgbClr val="000000"/>
                          </a:solidFill>
                          <a:latin typeface="verdana"/>
                        </a:rPr>
                        <a:t>accesses the value at the address.</a:t>
                      </a: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7539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Declaration of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9416"/>
            <a:ext cx="7772400" cy="4846320"/>
          </a:xfrm>
        </p:spPr>
        <p:txBody>
          <a:bodyPr/>
          <a:lstStyle/>
          <a:p>
            <a:pPr>
              <a:buNone/>
            </a:pPr>
            <a:r>
              <a:rPr lang="sv-SE" b="1" dirty="0" smtClean="0"/>
              <a:t>Syntax:-</a:t>
            </a:r>
          </a:p>
          <a:p>
            <a:pPr>
              <a:buNone/>
            </a:pPr>
            <a:r>
              <a:rPr lang="sv-SE" b="1" dirty="0" smtClean="0">
                <a:solidFill>
                  <a:schemeClr val="accent2"/>
                </a:solidFill>
              </a:rPr>
              <a:t>int</a:t>
            </a:r>
            <a:r>
              <a:rPr lang="sv-SE" dirty="0" smtClean="0">
                <a:solidFill>
                  <a:schemeClr val="accent2"/>
                </a:solidFill>
              </a:rPr>
              <a:t> *ptr;</a:t>
            </a:r>
          </a:p>
          <a:p>
            <a:pPr>
              <a:buNone/>
            </a:pPr>
            <a:r>
              <a:rPr lang="sv-SE" b="1" dirty="0" smtClean="0">
                <a:solidFill>
                  <a:schemeClr val="accent2"/>
                </a:solidFill>
              </a:rPr>
              <a:t>int</a:t>
            </a:r>
            <a:r>
              <a:rPr lang="sv-SE" dirty="0" smtClean="0">
                <a:solidFill>
                  <a:schemeClr val="accent2"/>
                </a:solidFill>
              </a:rPr>
              <a:t> (*ptr)();</a:t>
            </a:r>
          </a:p>
          <a:p>
            <a:pPr>
              <a:buNone/>
            </a:pPr>
            <a:r>
              <a:rPr lang="sv-SE" b="1" dirty="0" smtClean="0">
                <a:solidFill>
                  <a:schemeClr val="accent2"/>
                </a:solidFill>
              </a:rPr>
              <a:t>int</a:t>
            </a:r>
            <a:r>
              <a:rPr lang="sv-SE" dirty="0" smtClean="0">
                <a:solidFill>
                  <a:schemeClr val="accent2"/>
                </a:solidFill>
              </a:rPr>
              <a:t> (*ptr)[2];</a:t>
            </a:r>
          </a:p>
          <a:p>
            <a:pPr>
              <a:buNone/>
            </a:pPr>
            <a:r>
              <a:rPr lang="sv-SE" dirty="0" smtClean="0"/>
              <a:t>     For e.g.-</a:t>
            </a:r>
          </a:p>
          <a:p>
            <a:pPr>
              <a:buNone/>
            </a:pPr>
            <a:r>
              <a:rPr lang="en-US" b="1" dirty="0" smtClean="0"/>
              <a:t>int</a:t>
            </a:r>
            <a:r>
              <a:rPr lang="en-US" dirty="0" smtClean="0"/>
              <a:t> a=5;          // </a:t>
            </a:r>
            <a:r>
              <a:rPr lang="en-US" dirty="0" smtClean="0">
                <a:solidFill>
                  <a:schemeClr val="accent2"/>
                </a:solidFill>
              </a:rPr>
              <a:t>a= variable name</a:t>
            </a:r>
            <a:r>
              <a:rPr lang="en-US" dirty="0" smtClean="0"/>
              <a:t>//</a:t>
            </a:r>
          </a:p>
          <a:p>
            <a:pPr>
              <a:buNone/>
            </a:pPr>
            <a:r>
              <a:rPr lang="en-US" b="1" dirty="0" smtClean="0"/>
              <a:t>int</a:t>
            </a:r>
            <a:r>
              <a:rPr lang="en-US" dirty="0" smtClean="0"/>
              <a:t> * ptr;        // </a:t>
            </a:r>
            <a:r>
              <a:rPr lang="en-US" dirty="0" smtClean="0">
                <a:solidFill>
                  <a:schemeClr val="accent2"/>
                </a:solidFill>
              </a:rPr>
              <a:t>value of variable= 5</a:t>
            </a:r>
            <a:r>
              <a:rPr lang="en-US" dirty="0" smtClean="0"/>
              <a:t>//</a:t>
            </a:r>
          </a:p>
          <a:p>
            <a:pPr>
              <a:buNone/>
            </a:pPr>
            <a:r>
              <a:rPr lang="en-US" dirty="0" smtClean="0"/>
              <a:t>ptr=&amp;a;         // </a:t>
            </a:r>
            <a:r>
              <a:rPr lang="en-US" dirty="0" smtClean="0">
                <a:solidFill>
                  <a:schemeClr val="accent2"/>
                </a:solidFill>
              </a:rPr>
              <a:t>Address where it has stored in                  memory : 1025 (assume)</a:t>
            </a:r>
            <a:r>
              <a:rPr lang="en-US" dirty="0" smtClean="0"/>
              <a:t> //</a:t>
            </a:r>
          </a:p>
          <a:p>
            <a:pPr>
              <a:buNone/>
            </a:pPr>
            <a:endParaRPr lang="en-US" dirty="0" smtClean="0"/>
          </a:p>
          <a:p>
            <a:endParaRPr lang="sv-SE" dirty="0" smtClean="0"/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7539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239000" cy="6248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simple example of C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4846320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1143000"/>
            <a:ext cx="7239000" cy="4876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3200" dirty="0" smtClean="0"/>
              <a:t>#include &lt;stdio.h&gt;      </a:t>
            </a:r>
          </a:p>
          <a:p>
            <a:pPr>
              <a:buNone/>
            </a:pPr>
            <a:r>
              <a:rPr lang="en-US" sz="3200" dirty="0" smtClean="0"/>
              <a:t>#include &lt;conio.h&gt;    </a:t>
            </a:r>
          </a:p>
          <a:p>
            <a:pPr>
              <a:buNone/>
            </a:pPr>
            <a:r>
              <a:rPr lang="en-US" sz="3200" b="1" dirty="0" smtClean="0"/>
              <a:t>void</a:t>
            </a:r>
            <a:r>
              <a:rPr lang="en-US" sz="3200" dirty="0" smtClean="0"/>
              <a:t> main(){      </a:t>
            </a:r>
          </a:p>
          <a:p>
            <a:pPr>
              <a:buNone/>
            </a:pPr>
            <a:r>
              <a:rPr lang="en-US" sz="3200" b="1" dirty="0" smtClean="0"/>
              <a:t>int</a:t>
            </a:r>
            <a:r>
              <a:rPr lang="en-US" sz="3200" dirty="0" smtClean="0"/>
              <a:t> number=50;    </a:t>
            </a:r>
          </a:p>
          <a:p>
            <a:pPr>
              <a:buNone/>
            </a:pPr>
            <a:r>
              <a:rPr lang="en-US" sz="3200" dirty="0" smtClean="0"/>
              <a:t>clrscr();      </a:t>
            </a:r>
          </a:p>
          <a:p>
            <a:pPr>
              <a:buNone/>
            </a:pPr>
            <a:r>
              <a:rPr lang="en-US" sz="3200" dirty="0" smtClean="0"/>
              <a:t>printf("value of number is %d, address of number is %u",number,&amp;number);  </a:t>
            </a:r>
          </a:p>
          <a:p>
            <a:pPr>
              <a:buNone/>
            </a:pPr>
            <a:r>
              <a:rPr lang="en-US" sz="3200" dirty="0" smtClean="0"/>
              <a:t>getch();      </a:t>
            </a:r>
          </a:p>
          <a:p>
            <a:pPr>
              <a:buNone/>
            </a:pPr>
            <a:r>
              <a:rPr lang="en-US" sz="3200" dirty="0" smtClean="0"/>
              <a:t>}      </a:t>
            </a:r>
          </a:p>
          <a:p>
            <a:pPr>
              <a:buNone/>
            </a:pPr>
            <a:endParaRPr lang="en-US" sz="3200" dirty="0"/>
          </a:p>
        </p:txBody>
      </p:sp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875" y="6172200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window	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2133600"/>
            <a:ext cx="6477000" cy="2514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value of number is 50, address of number is fff4</a:t>
            </a:r>
            <a:endParaRPr lang="en-US" sz="2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7" name="Picture 6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7539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mages (1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828800"/>
            <a:ext cx="5562600" cy="3429000"/>
          </a:xfrm>
          <a:prstGeom prst="rect">
            <a:avLst/>
          </a:prstGeom>
        </p:spPr>
      </p:pic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4675" y="57539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>Features of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239000" cy="4846320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There are many features of c language are given below.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Machine Independent or Portable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Mid-level programming language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structured programming language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Rich Library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Memory Management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Fast Speed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Pointers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Recursion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Extensible</a:t>
            </a:r>
          </a:p>
          <a:p>
            <a:pPr marL="514350" indent="-51435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First Program of C Language:-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484632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04800" y="1219200"/>
            <a:ext cx="6781800" cy="358140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3600" dirty="0" smtClean="0">
                <a:latin typeface="Adobe Caslon Pro" pitchFamily="18" charset="0"/>
              </a:rPr>
              <a:t>#include &lt;stdio.h&gt;  </a:t>
            </a:r>
          </a:p>
          <a:p>
            <a:pPr>
              <a:buNone/>
            </a:pPr>
            <a:r>
              <a:rPr lang="en-US" sz="3600" dirty="0" smtClean="0">
                <a:latin typeface="Adobe Caslon Pro" pitchFamily="18" charset="0"/>
              </a:rPr>
              <a:t>#include &lt;conio.h&gt;  </a:t>
            </a:r>
          </a:p>
          <a:p>
            <a:pPr>
              <a:buNone/>
            </a:pPr>
            <a:r>
              <a:rPr lang="en-US" sz="3600" b="1" dirty="0" smtClean="0">
                <a:latin typeface="Adobe Caslon Pro" pitchFamily="18" charset="0"/>
              </a:rPr>
              <a:t>void</a:t>
            </a:r>
            <a:r>
              <a:rPr lang="en-US" sz="3600" dirty="0" smtClean="0">
                <a:latin typeface="Adobe Caslon Pro" pitchFamily="18" charset="0"/>
              </a:rPr>
              <a:t> main(){  </a:t>
            </a:r>
          </a:p>
          <a:p>
            <a:pPr>
              <a:buNone/>
            </a:pPr>
            <a:r>
              <a:rPr lang="en-US" sz="3600" dirty="0" smtClean="0">
                <a:latin typeface="Adobe Caslon Pro" pitchFamily="18" charset="0"/>
              </a:rPr>
              <a:t>printf(“JavaTpoint”);  </a:t>
            </a:r>
          </a:p>
          <a:p>
            <a:pPr>
              <a:buNone/>
            </a:pPr>
            <a:r>
              <a:rPr lang="en-US" sz="3600" dirty="0" smtClean="0">
                <a:latin typeface="Adobe Caslon Pro" pitchFamily="18" charset="0"/>
              </a:rPr>
              <a:t>  getch();  </a:t>
            </a:r>
          </a:p>
          <a:p>
            <a:pPr>
              <a:buNone/>
            </a:pPr>
            <a:r>
              <a:rPr lang="en-US" sz="3600" dirty="0" smtClean="0">
                <a:latin typeface="Adobe Caslon Pro" pitchFamily="18" charset="0"/>
              </a:rPr>
              <a:t>}  </a:t>
            </a:r>
          </a:p>
        </p:txBody>
      </p:sp>
      <p:pic>
        <p:nvPicPr>
          <p:cNvPr id="6" name="Picture 5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4675" y="59063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Describe the C Program 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4846320"/>
          </a:xfrm>
        </p:spPr>
        <p:txBody>
          <a:bodyPr>
            <a:normAutofit fontScale="85000" lnSpcReduction="20000"/>
          </a:bodyPr>
          <a:lstStyle/>
          <a:p>
            <a:endParaRPr lang="en-US" b="1" dirty="0" smtClean="0"/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#include &lt;stdio.h&gt;</a:t>
            </a:r>
            <a:r>
              <a:rPr lang="en-US" dirty="0" smtClean="0"/>
              <a:t> includes the </a:t>
            </a:r>
            <a:r>
              <a:rPr lang="en-US" b="1" dirty="0" smtClean="0"/>
              <a:t>standard input output</a:t>
            </a:r>
            <a:r>
              <a:rPr lang="en-US" dirty="0" smtClean="0"/>
              <a:t> library functions. The printf() function is defined in stdio.h 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#include &lt;conio.h&gt;</a:t>
            </a:r>
            <a:r>
              <a:rPr lang="en-US" dirty="0" smtClean="0"/>
              <a:t> includes the </a:t>
            </a:r>
            <a:r>
              <a:rPr lang="en-US" b="1" dirty="0" smtClean="0"/>
              <a:t>console input output</a:t>
            </a:r>
            <a:r>
              <a:rPr lang="en-US" dirty="0" smtClean="0"/>
              <a:t> library functions. The getch() function is defined in conio.h file.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void main()</a:t>
            </a:r>
            <a:r>
              <a:rPr lang="en-US" dirty="0" smtClean="0"/>
              <a:t> The </a:t>
            </a:r>
            <a:r>
              <a:rPr lang="en-US" b="1" dirty="0" smtClean="0"/>
              <a:t>main() function is the entry point of every program</a:t>
            </a:r>
            <a:r>
              <a:rPr lang="en-US" dirty="0" smtClean="0"/>
              <a:t> in c language. The void keyword specifies that it returns no value.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printf()</a:t>
            </a:r>
            <a:r>
              <a:rPr lang="en-US" dirty="0" smtClean="0"/>
              <a:t> The printf() function is </a:t>
            </a:r>
            <a:r>
              <a:rPr lang="en-US" b="1" dirty="0" smtClean="0"/>
              <a:t>used to print data</a:t>
            </a:r>
            <a:r>
              <a:rPr lang="en-US" dirty="0" smtClean="0"/>
              <a:t> on the console.</a:t>
            </a:r>
          </a:p>
          <a:p>
            <a:pPr>
              <a:buFont typeface="Wingdings" pitchFamily="2" charset="2"/>
              <a:buChar char="Ø"/>
            </a:pPr>
            <a:r>
              <a:rPr lang="en-US" b="1" dirty="0" smtClean="0"/>
              <a:t>getch()</a:t>
            </a:r>
            <a:r>
              <a:rPr lang="en-US" dirty="0" smtClean="0"/>
              <a:t> The getch() function </a:t>
            </a:r>
            <a:r>
              <a:rPr lang="en-US" b="1" dirty="0" smtClean="0"/>
              <a:t>asks for a single character</a:t>
            </a:r>
            <a:r>
              <a:rPr lang="en-US" dirty="0" smtClean="0"/>
              <a:t>. Until you press any key, it blocks the screen.</a:t>
            </a:r>
          </a:p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Output of Program is:-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>
                <a:latin typeface="Adobe Garamond Pro" pitchFamily="18" charset="0"/>
              </a:rPr>
              <a:t>                        </a:t>
            </a:r>
            <a:endParaRPr lang="en-US" sz="4000" dirty="0">
              <a:latin typeface="Adobe Garamond Pro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219200" y="1752600"/>
            <a:ext cx="5334000" cy="2971800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dobe Garamond Pro" pitchFamily="18" charset="0"/>
              </a:rPr>
              <a:t> JavaTpoint</a:t>
            </a:r>
            <a:endParaRPr lang="en-US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32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Input output function:-</a:t>
            </a:r>
            <a:br>
              <a:rPr lang="en-US" i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There are two input output function of c language.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First is printf()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Second is scanf()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printf() function is used for output. It prints the given statement to the console.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Syntax of printf() is given below: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printf(“format string”,arguments_list);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Format string can be %d(integer), %c(character), %s(string), %f(float) etc.</a:t>
            </a:r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5" y="115166"/>
            <a:ext cx="1812925" cy="49443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730</TotalTime>
  <Words>1083</Words>
  <Application>Microsoft Office PowerPoint</Application>
  <PresentationFormat>On-screen Show (4:3)</PresentationFormat>
  <Paragraphs>401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Opulent</vt:lpstr>
      <vt:lpstr>Govt. Polytechnic,Dhangar</vt:lpstr>
      <vt:lpstr>What is c language:- </vt:lpstr>
      <vt:lpstr>History of c language:- </vt:lpstr>
      <vt:lpstr>History of c programming</vt:lpstr>
      <vt:lpstr>Features of C Language:- </vt:lpstr>
      <vt:lpstr>First Program of C Language:- </vt:lpstr>
      <vt:lpstr>Describe the C Program :- </vt:lpstr>
      <vt:lpstr>Output of Program is:- </vt:lpstr>
      <vt:lpstr>Input output function:- </vt:lpstr>
      <vt:lpstr>Input/ output function</vt:lpstr>
      <vt:lpstr>Data types in C language:- </vt:lpstr>
      <vt:lpstr>Keywords in C Language:- </vt:lpstr>
      <vt:lpstr>Operators in C language:- </vt:lpstr>
      <vt:lpstr>Control statement in C language:- </vt:lpstr>
      <vt:lpstr>C if else statement:- </vt:lpstr>
      <vt:lpstr>if statement:-</vt:lpstr>
      <vt:lpstr>If else statement:- </vt:lpstr>
      <vt:lpstr>if else-if ladder Statement:- </vt:lpstr>
      <vt:lpstr>C Switch Statement:- </vt:lpstr>
      <vt:lpstr>Loops in C language:- </vt:lpstr>
      <vt:lpstr>do-while loop in C:- </vt:lpstr>
      <vt:lpstr>while loop in c language:- </vt:lpstr>
      <vt:lpstr>For loop in C language:- </vt:lpstr>
      <vt:lpstr>C break statement:- </vt:lpstr>
      <vt:lpstr>Continue statement in C language:- </vt:lpstr>
      <vt:lpstr>Functions in C language:- </vt:lpstr>
      <vt:lpstr>Syntax to declare function:- </vt:lpstr>
      <vt:lpstr>Call by value in C language:- </vt:lpstr>
      <vt:lpstr>Example of call by value:- </vt:lpstr>
      <vt:lpstr>Output window :- </vt:lpstr>
      <vt:lpstr>Call by reference in C:- </vt:lpstr>
      <vt:lpstr>Example of call by Reference:- </vt:lpstr>
      <vt:lpstr>Output window:- </vt:lpstr>
      <vt:lpstr>Recursion in C:- </vt:lpstr>
      <vt:lpstr>Array in C:- </vt:lpstr>
      <vt:lpstr>Advantage of array:- </vt:lpstr>
      <vt:lpstr>2-D Array in C:- </vt:lpstr>
      <vt:lpstr>Initialization of 2-d array:- </vt:lpstr>
      <vt:lpstr>Pointer in c language</vt:lpstr>
      <vt:lpstr>Advantage of pointer in c </vt:lpstr>
      <vt:lpstr>symbol used in pointer</vt:lpstr>
      <vt:lpstr>Declaration of pointer</vt:lpstr>
      <vt:lpstr>A simple example of C pointer</vt:lpstr>
      <vt:lpstr>Output window </vt:lpstr>
      <vt:lpstr>Slide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Programming Language tutorial</dc:title>
  <dc:creator>Mahesh</dc:creator>
  <cp:lastModifiedBy>Govt. Polytechnic Dhangar</cp:lastModifiedBy>
  <cp:revision>80</cp:revision>
  <dcterms:created xsi:type="dcterms:W3CDTF">2014-06-16T10:46:37Z</dcterms:created>
  <dcterms:modified xsi:type="dcterms:W3CDTF">2018-10-03T06:44:16Z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129729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S8.2.2</vt:lpwstr>
  </property>
</Properties>
</file>